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84" r:id="rId6"/>
    <p:sldId id="285" r:id="rId7"/>
    <p:sldId id="295" r:id="rId8"/>
    <p:sldId id="293" r:id="rId9"/>
    <p:sldId id="294" r:id="rId10"/>
    <p:sldId id="296" r:id="rId11"/>
    <p:sldId id="297" r:id="rId12"/>
    <p:sldId id="289" r:id="rId13"/>
    <p:sldId id="292" r:id="rId14"/>
    <p:sldId id="28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682"/>
    <a:srgbClr val="D12A2F"/>
    <a:srgbClr val="FF4C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20" autoAdjust="0"/>
  </p:normalViewPr>
  <p:slideViewPr>
    <p:cSldViewPr snapToGrid="0" snapToObjects="1">
      <p:cViewPr varScale="1">
        <p:scale>
          <a:sx n="80" d="100"/>
          <a:sy n="80" d="100"/>
        </p:scale>
        <p:origin x="60" y="7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557D9-6A02-4DF2-A2F2-70E0024F4EA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3527D15-31A3-4288-852B-C97EA8EA1CB0}">
      <dgm:prSet/>
      <dgm:spPr/>
      <dgm:t>
        <a:bodyPr/>
        <a:lstStyle/>
        <a:p>
          <a:r>
            <a:rPr lang="en-US" dirty="0"/>
            <a:t>More Workflow  </a:t>
          </a:r>
        </a:p>
      </dgm:t>
    </dgm:pt>
    <dgm:pt modelId="{403C84A3-F6F3-41B4-AB5F-B424BE735837}" type="parTrans" cxnId="{88411469-E963-4297-83FE-538F4091EE0A}">
      <dgm:prSet/>
      <dgm:spPr/>
      <dgm:t>
        <a:bodyPr/>
        <a:lstStyle/>
        <a:p>
          <a:endParaRPr lang="en-US"/>
        </a:p>
      </dgm:t>
    </dgm:pt>
    <dgm:pt modelId="{E9522DF7-ABEC-48F6-BB5C-48DC97BF7117}" type="sibTrans" cxnId="{88411469-E963-4297-83FE-538F4091EE0A}">
      <dgm:prSet/>
      <dgm:spPr/>
      <dgm:t>
        <a:bodyPr/>
        <a:lstStyle/>
        <a:p>
          <a:endParaRPr lang="en-US"/>
        </a:p>
      </dgm:t>
    </dgm:pt>
    <dgm:pt modelId="{FD650364-93E8-4408-AB4D-F415369FE944}">
      <dgm:prSet/>
      <dgm:spPr/>
      <dgm:t>
        <a:bodyPr/>
        <a:lstStyle/>
        <a:p>
          <a:r>
            <a:rPr lang="en-US"/>
            <a:t>Single Sign On</a:t>
          </a:r>
        </a:p>
      </dgm:t>
    </dgm:pt>
    <dgm:pt modelId="{D843D16D-CBD6-407F-8F9C-9997A7666CBF}" type="parTrans" cxnId="{099A918C-4111-4E50-B11B-8FE31F157B03}">
      <dgm:prSet/>
      <dgm:spPr/>
      <dgm:t>
        <a:bodyPr/>
        <a:lstStyle/>
        <a:p>
          <a:endParaRPr lang="en-US"/>
        </a:p>
      </dgm:t>
    </dgm:pt>
    <dgm:pt modelId="{C12FBCC0-24FB-474D-B386-7F7771D6849E}" type="sibTrans" cxnId="{099A918C-4111-4E50-B11B-8FE31F157B03}">
      <dgm:prSet/>
      <dgm:spPr/>
      <dgm:t>
        <a:bodyPr/>
        <a:lstStyle/>
        <a:p>
          <a:endParaRPr lang="en-US"/>
        </a:p>
      </dgm:t>
    </dgm:pt>
    <dgm:pt modelId="{D4AA3684-567D-4FC7-8C02-ABE2DAC3C675}">
      <dgm:prSet/>
      <dgm:spPr/>
      <dgm:t>
        <a:bodyPr/>
        <a:lstStyle/>
        <a:p>
          <a:r>
            <a:rPr lang="en-US"/>
            <a:t>What would you like to see?</a:t>
          </a:r>
        </a:p>
      </dgm:t>
    </dgm:pt>
    <dgm:pt modelId="{DD8DE712-C9EE-42FC-94A4-A17BC5FCD21E}" type="parTrans" cxnId="{800CEA09-E8B5-4823-BDF8-3B44D6235559}">
      <dgm:prSet/>
      <dgm:spPr/>
      <dgm:t>
        <a:bodyPr/>
        <a:lstStyle/>
        <a:p>
          <a:endParaRPr lang="en-US"/>
        </a:p>
      </dgm:t>
    </dgm:pt>
    <dgm:pt modelId="{E8B07898-5D7C-41C1-AE8F-FA76C5AEAD2F}" type="sibTrans" cxnId="{800CEA09-E8B5-4823-BDF8-3B44D6235559}">
      <dgm:prSet/>
      <dgm:spPr/>
      <dgm:t>
        <a:bodyPr/>
        <a:lstStyle/>
        <a:p>
          <a:endParaRPr lang="en-US"/>
        </a:p>
      </dgm:t>
    </dgm:pt>
    <dgm:pt modelId="{CF2DCDA2-8D54-4903-87D9-913B35D8FFD4}" type="pres">
      <dgm:prSet presAssocID="{D46557D9-6A02-4DF2-A2F2-70E0024F4EA6}" presName="root" presStyleCnt="0">
        <dgm:presLayoutVars>
          <dgm:dir/>
          <dgm:resizeHandles val="exact"/>
        </dgm:presLayoutVars>
      </dgm:prSet>
      <dgm:spPr/>
    </dgm:pt>
    <dgm:pt modelId="{CC62F043-13FB-4621-BE65-DAAD19160FDD}" type="pres">
      <dgm:prSet presAssocID="{E3527D15-31A3-4288-852B-C97EA8EA1CB0}" presName="compNode" presStyleCnt="0"/>
      <dgm:spPr/>
    </dgm:pt>
    <dgm:pt modelId="{225B843D-FE19-40E5-ADA3-6AE7D19CE4FC}" type="pres">
      <dgm:prSet presAssocID="{E3527D15-31A3-4288-852B-C97EA8EA1C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E49807F5-CD3A-40A7-A935-C76AAF5C848F}" type="pres">
      <dgm:prSet presAssocID="{E3527D15-31A3-4288-852B-C97EA8EA1CB0}" presName="spaceRect" presStyleCnt="0"/>
      <dgm:spPr/>
    </dgm:pt>
    <dgm:pt modelId="{31B88A0E-959A-4F50-BF9A-07F4FAC1F483}" type="pres">
      <dgm:prSet presAssocID="{E3527D15-31A3-4288-852B-C97EA8EA1CB0}" presName="textRect" presStyleLbl="revTx" presStyleIdx="0" presStyleCnt="3">
        <dgm:presLayoutVars>
          <dgm:chMax val="1"/>
          <dgm:chPref val="1"/>
        </dgm:presLayoutVars>
      </dgm:prSet>
      <dgm:spPr/>
    </dgm:pt>
    <dgm:pt modelId="{D883BC13-B22D-46C8-B73F-0F4E3D8D9DCB}" type="pres">
      <dgm:prSet presAssocID="{E9522DF7-ABEC-48F6-BB5C-48DC97BF7117}" presName="sibTrans" presStyleCnt="0"/>
      <dgm:spPr/>
    </dgm:pt>
    <dgm:pt modelId="{F6B96983-4C47-419A-B582-97BCD9189575}" type="pres">
      <dgm:prSet presAssocID="{FD650364-93E8-4408-AB4D-F415369FE944}" presName="compNode" presStyleCnt="0"/>
      <dgm:spPr/>
    </dgm:pt>
    <dgm:pt modelId="{0A61ECE6-60AD-4172-8CB1-B291857308F4}" type="pres">
      <dgm:prSet presAssocID="{FD650364-93E8-4408-AB4D-F415369FE9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C1265AA-DA79-486D-A9D6-F91AF6E7E07C}" type="pres">
      <dgm:prSet presAssocID="{FD650364-93E8-4408-AB4D-F415369FE944}" presName="spaceRect" presStyleCnt="0"/>
      <dgm:spPr/>
    </dgm:pt>
    <dgm:pt modelId="{D21F7FE3-E974-4568-A52C-7402A5B725DB}" type="pres">
      <dgm:prSet presAssocID="{FD650364-93E8-4408-AB4D-F415369FE944}" presName="textRect" presStyleLbl="revTx" presStyleIdx="1" presStyleCnt="3">
        <dgm:presLayoutVars>
          <dgm:chMax val="1"/>
          <dgm:chPref val="1"/>
        </dgm:presLayoutVars>
      </dgm:prSet>
      <dgm:spPr/>
    </dgm:pt>
    <dgm:pt modelId="{42DD2CC8-0505-4AF9-B248-9C57285899A2}" type="pres">
      <dgm:prSet presAssocID="{C12FBCC0-24FB-474D-B386-7F7771D6849E}" presName="sibTrans" presStyleCnt="0"/>
      <dgm:spPr/>
    </dgm:pt>
    <dgm:pt modelId="{93F39710-9CE7-4D0C-BAC0-687922CB1C11}" type="pres">
      <dgm:prSet presAssocID="{D4AA3684-567D-4FC7-8C02-ABE2DAC3C675}" presName="compNode" presStyleCnt="0"/>
      <dgm:spPr/>
    </dgm:pt>
    <dgm:pt modelId="{4BD018F6-08A7-4C8F-86AA-C7812638908B}" type="pres">
      <dgm:prSet presAssocID="{D4AA3684-567D-4FC7-8C02-ABE2DAC3C6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noculars"/>
        </a:ext>
      </dgm:extLst>
    </dgm:pt>
    <dgm:pt modelId="{AB07903A-CF0F-4244-A17A-FCD6AE2B4197}" type="pres">
      <dgm:prSet presAssocID="{D4AA3684-567D-4FC7-8C02-ABE2DAC3C675}" presName="spaceRect" presStyleCnt="0"/>
      <dgm:spPr/>
    </dgm:pt>
    <dgm:pt modelId="{AF0F9957-281F-4AC3-B537-9F53084B4CB2}" type="pres">
      <dgm:prSet presAssocID="{D4AA3684-567D-4FC7-8C02-ABE2DAC3C675}" presName="textRect" presStyleLbl="revTx" presStyleIdx="2" presStyleCnt="3">
        <dgm:presLayoutVars>
          <dgm:chMax val="1"/>
          <dgm:chPref val="1"/>
        </dgm:presLayoutVars>
      </dgm:prSet>
      <dgm:spPr/>
    </dgm:pt>
  </dgm:ptLst>
  <dgm:cxnLst>
    <dgm:cxn modelId="{D0386302-2176-4967-92DD-D55E8D849E04}" type="presOf" srcId="{D4AA3684-567D-4FC7-8C02-ABE2DAC3C675}" destId="{AF0F9957-281F-4AC3-B537-9F53084B4CB2}" srcOrd="0" destOrd="0" presId="urn:microsoft.com/office/officeart/2018/2/layout/IconLabelList"/>
    <dgm:cxn modelId="{800CEA09-E8B5-4823-BDF8-3B44D6235559}" srcId="{D46557D9-6A02-4DF2-A2F2-70E0024F4EA6}" destId="{D4AA3684-567D-4FC7-8C02-ABE2DAC3C675}" srcOrd="2" destOrd="0" parTransId="{DD8DE712-C9EE-42FC-94A4-A17BC5FCD21E}" sibTransId="{E8B07898-5D7C-41C1-AE8F-FA76C5AEAD2F}"/>
    <dgm:cxn modelId="{716A7020-ED9D-4F33-9B61-3665B4E5F43E}" type="presOf" srcId="{D46557D9-6A02-4DF2-A2F2-70E0024F4EA6}" destId="{CF2DCDA2-8D54-4903-87D9-913B35D8FFD4}" srcOrd="0" destOrd="0" presId="urn:microsoft.com/office/officeart/2018/2/layout/IconLabelList"/>
    <dgm:cxn modelId="{2E1CE764-E3D2-4386-94A3-7CC74AE8CB0F}" type="presOf" srcId="{FD650364-93E8-4408-AB4D-F415369FE944}" destId="{D21F7FE3-E974-4568-A52C-7402A5B725DB}" srcOrd="0" destOrd="0" presId="urn:microsoft.com/office/officeart/2018/2/layout/IconLabelList"/>
    <dgm:cxn modelId="{88411469-E963-4297-83FE-538F4091EE0A}" srcId="{D46557D9-6A02-4DF2-A2F2-70E0024F4EA6}" destId="{E3527D15-31A3-4288-852B-C97EA8EA1CB0}" srcOrd="0" destOrd="0" parTransId="{403C84A3-F6F3-41B4-AB5F-B424BE735837}" sibTransId="{E9522DF7-ABEC-48F6-BB5C-48DC97BF7117}"/>
    <dgm:cxn modelId="{099A918C-4111-4E50-B11B-8FE31F157B03}" srcId="{D46557D9-6A02-4DF2-A2F2-70E0024F4EA6}" destId="{FD650364-93E8-4408-AB4D-F415369FE944}" srcOrd="1" destOrd="0" parTransId="{D843D16D-CBD6-407F-8F9C-9997A7666CBF}" sibTransId="{C12FBCC0-24FB-474D-B386-7F7771D6849E}"/>
    <dgm:cxn modelId="{B75BA8B2-5A44-43FE-90A8-9ACA544DCD81}" type="presOf" srcId="{E3527D15-31A3-4288-852B-C97EA8EA1CB0}" destId="{31B88A0E-959A-4F50-BF9A-07F4FAC1F483}" srcOrd="0" destOrd="0" presId="urn:microsoft.com/office/officeart/2018/2/layout/IconLabelList"/>
    <dgm:cxn modelId="{CC07CD1A-FC10-43D0-AF50-B6C2C1E5682E}" type="presParOf" srcId="{CF2DCDA2-8D54-4903-87D9-913B35D8FFD4}" destId="{CC62F043-13FB-4621-BE65-DAAD19160FDD}" srcOrd="0" destOrd="0" presId="urn:microsoft.com/office/officeart/2018/2/layout/IconLabelList"/>
    <dgm:cxn modelId="{41B99B05-4C56-4CB6-989D-41226ACF1C03}" type="presParOf" srcId="{CC62F043-13FB-4621-BE65-DAAD19160FDD}" destId="{225B843D-FE19-40E5-ADA3-6AE7D19CE4FC}" srcOrd="0" destOrd="0" presId="urn:microsoft.com/office/officeart/2018/2/layout/IconLabelList"/>
    <dgm:cxn modelId="{56BA6B49-167D-46D5-B84E-AB4E1C8C45AB}" type="presParOf" srcId="{CC62F043-13FB-4621-BE65-DAAD19160FDD}" destId="{E49807F5-CD3A-40A7-A935-C76AAF5C848F}" srcOrd="1" destOrd="0" presId="urn:microsoft.com/office/officeart/2018/2/layout/IconLabelList"/>
    <dgm:cxn modelId="{782B83DB-8D9A-4282-A202-482811BBA0A2}" type="presParOf" srcId="{CC62F043-13FB-4621-BE65-DAAD19160FDD}" destId="{31B88A0E-959A-4F50-BF9A-07F4FAC1F483}" srcOrd="2" destOrd="0" presId="urn:microsoft.com/office/officeart/2018/2/layout/IconLabelList"/>
    <dgm:cxn modelId="{1356CDB7-0B49-4DAA-B9E1-C7705B316CAC}" type="presParOf" srcId="{CF2DCDA2-8D54-4903-87D9-913B35D8FFD4}" destId="{D883BC13-B22D-46C8-B73F-0F4E3D8D9DCB}" srcOrd="1" destOrd="0" presId="urn:microsoft.com/office/officeart/2018/2/layout/IconLabelList"/>
    <dgm:cxn modelId="{2D9DA6AA-38EB-4833-A41F-5A6BFB1185FD}" type="presParOf" srcId="{CF2DCDA2-8D54-4903-87D9-913B35D8FFD4}" destId="{F6B96983-4C47-419A-B582-97BCD9189575}" srcOrd="2" destOrd="0" presId="urn:microsoft.com/office/officeart/2018/2/layout/IconLabelList"/>
    <dgm:cxn modelId="{3BBA0E37-688B-40DB-B70D-B766669CC824}" type="presParOf" srcId="{F6B96983-4C47-419A-B582-97BCD9189575}" destId="{0A61ECE6-60AD-4172-8CB1-B291857308F4}" srcOrd="0" destOrd="0" presId="urn:microsoft.com/office/officeart/2018/2/layout/IconLabelList"/>
    <dgm:cxn modelId="{99A47F62-F076-40C1-B558-A899FB13538E}" type="presParOf" srcId="{F6B96983-4C47-419A-B582-97BCD9189575}" destId="{AC1265AA-DA79-486D-A9D6-F91AF6E7E07C}" srcOrd="1" destOrd="0" presId="urn:microsoft.com/office/officeart/2018/2/layout/IconLabelList"/>
    <dgm:cxn modelId="{9B727D5F-A0B6-45EE-96CB-2F047E99D9E4}" type="presParOf" srcId="{F6B96983-4C47-419A-B582-97BCD9189575}" destId="{D21F7FE3-E974-4568-A52C-7402A5B725DB}" srcOrd="2" destOrd="0" presId="urn:microsoft.com/office/officeart/2018/2/layout/IconLabelList"/>
    <dgm:cxn modelId="{F7BA2F98-9D1A-4B4A-8DE9-6DEDB423391F}" type="presParOf" srcId="{CF2DCDA2-8D54-4903-87D9-913B35D8FFD4}" destId="{42DD2CC8-0505-4AF9-B248-9C57285899A2}" srcOrd="3" destOrd="0" presId="urn:microsoft.com/office/officeart/2018/2/layout/IconLabelList"/>
    <dgm:cxn modelId="{B3AADACC-D519-4EAA-9E4C-FF771F37FD4E}" type="presParOf" srcId="{CF2DCDA2-8D54-4903-87D9-913B35D8FFD4}" destId="{93F39710-9CE7-4D0C-BAC0-687922CB1C11}" srcOrd="4" destOrd="0" presId="urn:microsoft.com/office/officeart/2018/2/layout/IconLabelList"/>
    <dgm:cxn modelId="{C33F0A2B-2611-402D-9175-42E71C99BE6D}" type="presParOf" srcId="{93F39710-9CE7-4D0C-BAC0-687922CB1C11}" destId="{4BD018F6-08A7-4C8F-86AA-C7812638908B}" srcOrd="0" destOrd="0" presId="urn:microsoft.com/office/officeart/2018/2/layout/IconLabelList"/>
    <dgm:cxn modelId="{8118D99A-B2D7-4A55-9C54-E453431AECE9}" type="presParOf" srcId="{93F39710-9CE7-4D0C-BAC0-687922CB1C11}" destId="{AB07903A-CF0F-4244-A17A-FCD6AE2B4197}" srcOrd="1" destOrd="0" presId="urn:microsoft.com/office/officeart/2018/2/layout/IconLabelList"/>
    <dgm:cxn modelId="{C00FE1A8-6689-4454-8187-77886A45077E}" type="presParOf" srcId="{93F39710-9CE7-4D0C-BAC0-687922CB1C11}" destId="{AF0F9957-281F-4AC3-B537-9F53084B4CB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B843D-FE19-40E5-ADA3-6AE7D19CE4FC}">
      <dsp:nvSpPr>
        <dsp:cNvPr id="0" name=""/>
        <dsp:cNvSpPr/>
      </dsp:nvSpPr>
      <dsp:spPr>
        <a:xfrm>
          <a:off x="920893" y="887962"/>
          <a:ext cx="1249769" cy="1249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B88A0E-959A-4F50-BF9A-07F4FAC1F483}">
      <dsp:nvSpPr>
        <dsp:cNvPr id="0" name=""/>
        <dsp:cNvSpPr/>
      </dsp:nvSpPr>
      <dsp:spPr>
        <a:xfrm>
          <a:off x="157144"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More Workflow  </a:t>
          </a:r>
        </a:p>
      </dsp:txBody>
      <dsp:txXfrm>
        <a:off x="157144" y="2485519"/>
        <a:ext cx="2777266" cy="720000"/>
      </dsp:txXfrm>
    </dsp:sp>
    <dsp:sp modelId="{0A61ECE6-60AD-4172-8CB1-B291857308F4}">
      <dsp:nvSpPr>
        <dsp:cNvPr id="0" name=""/>
        <dsp:cNvSpPr/>
      </dsp:nvSpPr>
      <dsp:spPr>
        <a:xfrm>
          <a:off x="4184181" y="887962"/>
          <a:ext cx="1249769" cy="124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1F7FE3-E974-4568-A52C-7402A5B725DB}">
      <dsp:nvSpPr>
        <dsp:cNvPr id="0" name=""/>
        <dsp:cNvSpPr/>
      </dsp:nvSpPr>
      <dsp:spPr>
        <a:xfrm>
          <a:off x="3420433"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Single Sign On</a:t>
          </a:r>
        </a:p>
      </dsp:txBody>
      <dsp:txXfrm>
        <a:off x="3420433" y="2485519"/>
        <a:ext cx="2777266" cy="720000"/>
      </dsp:txXfrm>
    </dsp:sp>
    <dsp:sp modelId="{4BD018F6-08A7-4C8F-86AA-C7812638908B}">
      <dsp:nvSpPr>
        <dsp:cNvPr id="0" name=""/>
        <dsp:cNvSpPr/>
      </dsp:nvSpPr>
      <dsp:spPr>
        <a:xfrm>
          <a:off x="7447469" y="887962"/>
          <a:ext cx="1249769" cy="1249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0F9957-281F-4AC3-B537-9F53084B4CB2}">
      <dsp:nvSpPr>
        <dsp:cNvPr id="0" name=""/>
        <dsp:cNvSpPr/>
      </dsp:nvSpPr>
      <dsp:spPr>
        <a:xfrm>
          <a:off x="6683721"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What would you like to see?</a:t>
          </a:r>
        </a:p>
      </dsp:txBody>
      <dsp:txXfrm>
        <a:off x="6683721" y="2485519"/>
        <a:ext cx="2777266"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C4F32-9E1E-4F34-81A2-726B4199F5D3}"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064E6-6714-44AB-9111-DC180D53C452}" type="slidenum">
              <a:rPr lang="en-US" smtClean="0"/>
              <a:t>‹#›</a:t>
            </a:fld>
            <a:endParaRPr lang="en-US"/>
          </a:p>
        </p:txBody>
      </p:sp>
    </p:spTree>
    <p:extLst>
      <p:ext uri="{BB962C8B-B14F-4D97-AF65-F5344CB8AC3E}">
        <p14:creationId xmlns:p14="http://schemas.microsoft.com/office/powerpoint/2010/main" val="228698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continued</a:t>
            </a:r>
            <a:r>
              <a:rPr lang="en-US" baseline="0" dirty="0"/>
              <a:t> support from the vendor, we will need to update our ERP version regularly.  Tyler Technologies has moved to a quarterly update cadence.  We have decided to upgrade once a year in the fall to keep current.</a:t>
            </a:r>
          </a:p>
          <a:p>
            <a:r>
              <a:rPr lang="en-US" baseline="0" dirty="0"/>
              <a:t>Now that we are cloud hosted and on the web platform, updates will be easier to implement and should be easier for users to digest.  Think of upgrades as “service packs”, a collection of bug fixes and enhancements.  We will highlight major changes when noted.</a:t>
            </a:r>
          </a:p>
          <a:p>
            <a:r>
              <a:rPr lang="en-US" baseline="0" dirty="0"/>
              <a:t>We always encourage agencies to test upcoming versions themselves at https://franklincountyoh-test.tylerhub.com/  We test ourselves, but we may not always be aware of unique processes or reports that an agency relies upon.</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3</a:t>
            </a:fld>
            <a:endParaRPr lang="en-US"/>
          </a:p>
        </p:txBody>
      </p:sp>
    </p:spTree>
    <p:extLst>
      <p:ext uri="{BB962C8B-B14F-4D97-AF65-F5344CB8AC3E}">
        <p14:creationId xmlns:p14="http://schemas.microsoft.com/office/powerpoint/2010/main" val="340446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Passwords expire after</a:t>
            </a:r>
            <a:r>
              <a:rPr lang="en-US" baseline="0" dirty="0"/>
              <a:t> 120 days</a:t>
            </a:r>
          </a:p>
          <a:p>
            <a:r>
              <a:rPr lang="en-US" baseline="0" dirty="0"/>
              <a:t>Users get prompted 5 days before password expires</a:t>
            </a:r>
          </a:p>
          <a:p>
            <a:r>
              <a:rPr lang="en-US" baseline="0" dirty="0"/>
              <a:t>Password requires 8 characters including lowercase, uppercase, number, symbol and no part of first or last name.</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5</a:t>
            </a:fld>
            <a:endParaRPr lang="en-US"/>
          </a:p>
        </p:txBody>
      </p:sp>
    </p:spTree>
    <p:extLst>
      <p:ext uri="{BB962C8B-B14F-4D97-AF65-F5344CB8AC3E}">
        <p14:creationId xmlns:p14="http://schemas.microsoft.com/office/powerpoint/2010/main" val="212004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Hub</a:t>
            </a:r>
            <a:r>
              <a:rPr lang="en-US" baseline="0" dirty="0"/>
              <a:t> can be customized to go in dark mode using the gear icon and ‘User Settings’  Additionally, users can add cards to their landing page.  Cards give the ability to drill down to a quick view of data that the user works with.  The vendor has built-in cards to use as templates, your mileage may vary.</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6</a:t>
            </a:fld>
            <a:endParaRPr lang="en-US"/>
          </a:p>
        </p:txBody>
      </p:sp>
    </p:spTree>
    <p:extLst>
      <p:ext uri="{BB962C8B-B14F-4D97-AF65-F5344CB8AC3E}">
        <p14:creationId xmlns:p14="http://schemas.microsoft.com/office/powerpoint/2010/main" val="222384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7</a:t>
            </a:fld>
            <a:endParaRPr lang="en-US"/>
          </a:p>
        </p:txBody>
      </p:sp>
    </p:spTree>
    <p:extLst>
      <p:ext uri="{BB962C8B-B14F-4D97-AF65-F5344CB8AC3E}">
        <p14:creationId xmlns:p14="http://schemas.microsoft.com/office/powerpoint/2010/main" val="260079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Cards can </a:t>
            </a:r>
            <a:r>
              <a:rPr lang="en-US"/>
              <a:t>contain data, </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8</a:t>
            </a:fld>
            <a:endParaRPr lang="en-US"/>
          </a:p>
        </p:txBody>
      </p:sp>
    </p:spTree>
    <p:extLst>
      <p:ext uri="{BB962C8B-B14F-4D97-AF65-F5344CB8AC3E}">
        <p14:creationId xmlns:p14="http://schemas.microsoft.com/office/powerpoint/2010/main" val="147408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 locks are a mechanism to prevent over-liquidation</a:t>
            </a:r>
            <a:r>
              <a:rPr lang="en-US" baseline="0" dirty="0"/>
              <a:t> of a Purchase Order.  Anytime you are working in a P.O., the database puts a lock on it so that only one user can be in it.  This prevents you from over-liquidating a Purchase Order that someone else might be keying to.  If you close out of the program by closing the browser tab or shutting down the computer, the lock will stay on indefinitely.  Try to finish your work and close with the ERP menu Close button to prevent this.  Closing incorrectly can also lead to locks in other areas such as Pay-In batches.</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9</a:t>
            </a:fld>
            <a:endParaRPr lang="en-US"/>
          </a:p>
        </p:txBody>
      </p:sp>
    </p:spTree>
    <p:extLst>
      <p:ext uri="{BB962C8B-B14F-4D97-AF65-F5344CB8AC3E}">
        <p14:creationId xmlns:p14="http://schemas.microsoft.com/office/powerpoint/2010/main" val="398156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a:t>
            </a:r>
            <a:r>
              <a:rPr lang="en-US" baseline="0" dirty="0"/>
              <a:t> initiatives of Enterprise ERP:</a:t>
            </a:r>
          </a:p>
          <a:p>
            <a:pPr marL="171450" indent="-171450">
              <a:buFont typeface="Arial" panose="020B0604020202020204" pitchFamily="34" charset="0"/>
              <a:buChar char="•"/>
            </a:pPr>
            <a:r>
              <a:rPr lang="en-US" baseline="0" dirty="0"/>
              <a:t>Increased use of workflow and TCM.  The plan is to move to paperless wherever we can.  Pay-Ins, Journal Entries, etc.</a:t>
            </a:r>
          </a:p>
          <a:p>
            <a:pPr marL="171450" indent="-171450">
              <a:buFont typeface="Arial" panose="020B0604020202020204" pitchFamily="34" charset="0"/>
              <a:buChar char="•"/>
            </a:pPr>
            <a:r>
              <a:rPr lang="en-US" baseline="0" dirty="0"/>
              <a:t>Single Sign-On?  Currently working with the Franklin County Data Center to upgrade and allow </a:t>
            </a:r>
          </a:p>
          <a:p>
            <a:pPr marL="171450" indent="-171450">
              <a:buFont typeface="Arial" panose="020B0604020202020204" pitchFamily="34" charset="0"/>
              <a:buChar char="•"/>
            </a:pPr>
            <a:r>
              <a:rPr lang="en-US" baseline="0" dirty="0"/>
              <a:t>Continue to use the </a:t>
            </a:r>
            <a:r>
              <a:rPr lang="en-US" baseline="0" dirty="0" err="1"/>
              <a:t>ERPSupport</a:t>
            </a:r>
            <a:r>
              <a:rPr lang="en-US" baseline="0" dirty="0"/>
              <a:t> email.</a:t>
            </a:r>
            <a:endParaRPr lang="en-US" dirty="0"/>
          </a:p>
        </p:txBody>
      </p:sp>
      <p:sp>
        <p:nvSpPr>
          <p:cNvPr id="4" name="Slide Number Placeholder 3"/>
          <p:cNvSpPr>
            <a:spLocks noGrp="1"/>
          </p:cNvSpPr>
          <p:nvPr>
            <p:ph type="sldNum" sz="quarter" idx="5"/>
          </p:nvPr>
        </p:nvSpPr>
        <p:spPr/>
        <p:txBody>
          <a:bodyPr/>
          <a:lstStyle/>
          <a:p>
            <a:fld id="{B74064E6-6714-44AB-9111-DC180D53C452}" type="slidenum">
              <a:rPr lang="en-US" smtClean="0"/>
              <a:t>10</a:t>
            </a:fld>
            <a:endParaRPr lang="en-US"/>
          </a:p>
        </p:txBody>
      </p:sp>
    </p:spTree>
    <p:extLst>
      <p:ext uri="{BB962C8B-B14F-4D97-AF65-F5344CB8AC3E}">
        <p14:creationId xmlns:p14="http://schemas.microsoft.com/office/powerpoint/2010/main" val="411007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ERPSupport@franklincountyohio.gov"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rpsupport@franklincountyohio.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ranklincountyauditor.com/fiscal/fiscally-speaking/form-cent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franklincountyoh.tylerhub.com/" TargetMode="External"/><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hyperlink" Target="mailto:erpsupport@franklincountyohio.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mailto:erpsupport@franklincountyohio.gov" TargetMode="External"/><Relationship Id="rId4" Type="http://schemas.openxmlformats.org/officeDocument/2006/relationships/hyperlink" Target="mailto:Audr-AP@franklincountyohi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AF83-A124-46FC-90BE-5CEDD5E22F21}"/>
              </a:ext>
            </a:extLst>
          </p:cNvPr>
          <p:cNvSpPr>
            <a:spLocks noGrp="1"/>
          </p:cNvSpPr>
          <p:nvPr>
            <p:ph type="ctrTitle"/>
          </p:nvPr>
        </p:nvSpPr>
        <p:spPr>
          <a:xfrm>
            <a:off x="741404" y="1099752"/>
            <a:ext cx="8798011" cy="1096899"/>
          </a:xfrm>
        </p:spPr>
        <p:txBody>
          <a:bodyPr/>
          <a:lstStyle/>
          <a:p>
            <a:pPr algn="ctr"/>
            <a:r>
              <a:rPr lang="en-US" sz="8000" b="1" dirty="0"/>
              <a:t>WELCOME</a:t>
            </a:r>
          </a:p>
        </p:txBody>
      </p:sp>
      <p:pic>
        <p:nvPicPr>
          <p:cNvPr id="7" name="Picture 6">
            <a:extLst>
              <a:ext uri="{FF2B5EF4-FFF2-40B4-BE49-F238E27FC236}">
                <a16:creationId xmlns:a16="http://schemas.microsoft.com/office/drawing/2014/main" id="{18A4F28D-965E-2D25-A2F7-53BAE47A1648}"/>
              </a:ext>
            </a:extLst>
          </p:cNvPr>
          <p:cNvPicPr>
            <a:picLocks noChangeAspect="1"/>
          </p:cNvPicPr>
          <p:nvPr/>
        </p:nvPicPr>
        <p:blipFill>
          <a:blip r:embed="rId2">
            <a:clrChange>
              <a:clrFrom>
                <a:srgbClr val="FFFFFF">
                  <a:alpha val="0"/>
                </a:srgbClr>
              </a:clrFrom>
              <a:clrTo>
                <a:srgbClr val="FFFFFF">
                  <a:alpha val="0"/>
                </a:srgbClr>
              </a:clrTo>
            </a:clrChange>
          </a:blip>
          <a:stretch>
            <a:fillRect/>
          </a:stretch>
        </p:blipFill>
        <p:spPr>
          <a:xfrm>
            <a:off x="54938" y="5310587"/>
            <a:ext cx="8913097" cy="1547413"/>
          </a:xfrm>
          <a:prstGeom prst="rect">
            <a:avLst/>
          </a:prstGeom>
        </p:spPr>
      </p:pic>
      <p:sp>
        <p:nvSpPr>
          <p:cNvPr id="3" name="TextBox 2">
            <a:extLst>
              <a:ext uri="{FF2B5EF4-FFF2-40B4-BE49-F238E27FC236}">
                <a16:creationId xmlns:a16="http://schemas.microsoft.com/office/drawing/2014/main" id="{16CA1007-111E-2C7F-2114-6ED017D95E7B}"/>
              </a:ext>
            </a:extLst>
          </p:cNvPr>
          <p:cNvSpPr txBox="1"/>
          <p:nvPr/>
        </p:nvSpPr>
        <p:spPr>
          <a:xfrm>
            <a:off x="2716386" y="2968789"/>
            <a:ext cx="5263048" cy="1569660"/>
          </a:xfrm>
          <a:prstGeom prst="rect">
            <a:avLst/>
          </a:prstGeom>
          <a:noFill/>
        </p:spPr>
        <p:txBody>
          <a:bodyPr wrap="square" rtlCol="0">
            <a:spAutoFit/>
          </a:bodyPr>
          <a:lstStyle/>
          <a:p>
            <a:pPr algn="ctr"/>
            <a:r>
              <a:rPr lang="en-US" sz="4800" b="1" dirty="0">
                <a:solidFill>
                  <a:schemeClr val="accent1"/>
                </a:solidFill>
              </a:rPr>
              <a:t>ERP TRAINING</a:t>
            </a:r>
          </a:p>
          <a:p>
            <a:pPr algn="ctr"/>
            <a:r>
              <a:rPr lang="en-US" sz="4800" b="1" dirty="0">
                <a:solidFill>
                  <a:schemeClr val="accent1"/>
                </a:solidFill>
              </a:rPr>
              <a:t>October 23,2024</a:t>
            </a:r>
          </a:p>
        </p:txBody>
      </p:sp>
    </p:spTree>
    <p:extLst>
      <p:ext uri="{BB962C8B-B14F-4D97-AF65-F5344CB8AC3E}">
        <p14:creationId xmlns:p14="http://schemas.microsoft.com/office/powerpoint/2010/main" val="37889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257D9-4B64-0304-1CEE-290D4C08DB8A}"/>
              </a:ext>
            </a:extLst>
          </p:cNvPr>
          <p:cNvSpPr>
            <a:spLocks noGrp="1"/>
          </p:cNvSpPr>
          <p:nvPr>
            <p:ph type="title"/>
          </p:nvPr>
        </p:nvSpPr>
        <p:spPr>
          <a:xfrm>
            <a:off x="1286933" y="609600"/>
            <a:ext cx="10197494" cy="1099457"/>
          </a:xfrm>
        </p:spPr>
        <p:txBody>
          <a:bodyPr>
            <a:normAutofit/>
          </a:bodyPr>
          <a:lstStyle/>
          <a:p>
            <a:r>
              <a:rPr lang="en-US"/>
              <a:t>What is coming?</a:t>
            </a:r>
            <a:endParaRPr lang="en-US" dirty="0"/>
          </a:p>
        </p:txBody>
      </p:sp>
      <p:sp>
        <p:nvSpPr>
          <p:cNvPr id="36" name="Isosceles Triangle 3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7" name="Content Placeholder 2">
            <a:extLst>
              <a:ext uri="{FF2B5EF4-FFF2-40B4-BE49-F238E27FC236}">
                <a16:creationId xmlns:a16="http://schemas.microsoft.com/office/drawing/2014/main" id="{58383B4C-D04B-C3DF-B4F1-6E457D8CC3EE}"/>
              </a:ext>
            </a:extLst>
          </p:cNvPr>
          <p:cNvGraphicFramePr>
            <a:graphicFrameLocks noGrp="1"/>
          </p:cNvGraphicFramePr>
          <p:nvPr>
            <p:ph idx="1"/>
            <p:extLst>
              <p:ext uri="{D42A27DB-BD31-4B8C-83A1-F6EECF244321}">
                <p14:modId xmlns:p14="http://schemas.microsoft.com/office/powerpoint/2010/main" val="6200320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4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64854" y="3133764"/>
            <a:ext cx="3827340" cy="843821"/>
          </a:xfrm>
          <a:prstGeom prst="rect">
            <a:avLst/>
          </a:prstGeom>
        </p:spPr>
        <p:txBody>
          <a:bodyPr vert="horz" wrap="square" lIns="0" tIns="12700" rIns="0" bIns="0" rtlCol="0">
            <a:spAutoFit/>
          </a:bodyPr>
          <a:lstStyle/>
          <a:p>
            <a:pPr marL="12700">
              <a:lnSpc>
                <a:spcPct val="100000"/>
              </a:lnSpc>
              <a:spcBef>
                <a:spcPts val="100"/>
              </a:spcBef>
            </a:pPr>
            <a:r>
              <a:rPr lang="en-US" sz="5400" dirty="0"/>
              <a:t>Questions?</a:t>
            </a:r>
            <a:endParaRPr sz="5400" dirty="0"/>
          </a:p>
        </p:txBody>
      </p:sp>
      <p:pic>
        <p:nvPicPr>
          <p:cNvPr id="4" name="Picture 3">
            <a:extLst>
              <a:ext uri="{FF2B5EF4-FFF2-40B4-BE49-F238E27FC236}">
                <a16:creationId xmlns:a16="http://schemas.microsoft.com/office/drawing/2014/main" id="{748FD915-84B1-8E54-46F3-3B3C4944D077}"/>
              </a:ext>
            </a:extLst>
          </p:cNvPr>
          <p:cNvPicPr>
            <a:picLocks noChangeAspect="1"/>
          </p:cNvPicPr>
          <p:nvPr/>
        </p:nvPicPr>
        <p:blipFill>
          <a:blip r:embed="rId2"/>
          <a:stretch>
            <a:fillRect/>
          </a:stretch>
        </p:blipFill>
        <p:spPr>
          <a:xfrm>
            <a:off x="1006392" y="1588593"/>
            <a:ext cx="4920756" cy="3416543"/>
          </a:xfrm>
          <a:prstGeom prst="rect">
            <a:avLst/>
          </a:prstGeom>
        </p:spPr>
      </p:pic>
      <p:sp>
        <p:nvSpPr>
          <p:cNvPr id="6" name="TextBox 5">
            <a:extLst>
              <a:ext uri="{FF2B5EF4-FFF2-40B4-BE49-F238E27FC236}">
                <a16:creationId xmlns:a16="http://schemas.microsoft.com/office/drawing/2014/main" id="{E57820D2-3DFC-7BED-87ED-5D2D927B0B0E}"/>
              </a:ext>
            </a:extLst>
          </p:cNvPr>
          <p:cNvSpPr txBox="1"/>
          <p:nvPr/>
        </p:nvSpPr>
        <p:spPr>
          <a:xfrm>
            <a:off x="5999583" y="4358805"/>
            <a:ext cx="6102220" cy="646331"/>
          </a:xfrm>
          <a:prstGeom prst="rect">
            <a:avLst/>
          </a:prstGeom>
          <a:noFill/>
        </p:spPr>
        <p:txBody>
          <a:bodyPr wrap="square">
            <a:spAutoFit/>
          </a:bodyPr>
          <a:lstStyle/>
          <a:p>
            <a:r>
              <a:rPr lang="en-US" dirty="0">
                <a:hlinkClick r:id="rId3"/>
              </a:rPr>
              <a:t>ERPSupport@franklincountyohio.gov</a:t>
            </a:r>
            <a:endParaRPr lang="en-US" dirty="0"/>
          </a:p>
          <a:p>
            <a:endParaRPr lang="en-US" dirty="0"/>
          </a:p>
        </p:txBody>
      </p:sp>
    </p:spTree>
    <p:extLst>
      <p:ext uri="{BB962C8B-B14F-4D97-AF65-F5344CB8AC3E}">
        <p14:creationId xmlns:p14="http://schemas.microsoft.com/office/powerpoint/2010/main" val="352194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35377" y="1924665"/>
            <a:ext cx="11486900" cy="5008038"/>
          </a:xfrm>
          <a:prstGeom prst="rect">
            <a:avLst/>
          </a:prstGeom>
        </p:spPr>
        <p:txBody>
          <a:bodyPr vert="horz" wrap="square" lIns="0" tIns="12700" rIns="0" bIns="0" rtlCol="0">
            <a:spAutoFit/>
          </a:bodyPr>
          <a:lstStyle/>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Welcome &amp; Introductions</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Upgrade Schedule</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Security Request &amp; Signature Authorization Form</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OKTA login and navigation</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Hub Customization</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Wild Card Searches</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Database Locks</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Future state of ERP</a:t>
            </a:r>
          </a:p>
          <a:p>
            <a:pPr marL="469265" marR="2374900" indent="-457200">
              <a:lnSpc>
                <a:spcPct val="150000"/>
              </a:lnSpc>
              <a:spcBef>
                <a:spcPts val="100"/>
              </a:spcBef>
              <a:buFont typeface="Arial" panose="020B0604020202020204" pitchFamily="34" charset="0"/>
              <a:buChar char="•"/>
            </a:pPr>
            <a:r>
              <a:rPr lang="en-US" b="1" dirty="0">
                <a:solidFill>
                  <a:schemeClr val="accent1"/>
                </a:solidFill>
                <a:latin typeface="Verdana" panose="020B0604030504040204" pitchFamily="34" charset="0"/>
                <a:ea typeface="Verdana" panose="020B0604030504040204" pitchFamily="34" charset="0"/>
                <a:cs typeface="Georgia"/>
              </a:rPr>
              <a:t>ERP support email </a:t>
            </a:r>
            <a:r>
              <a:rPr lang="en-US" b="1" dirty="0">
                <a:solidFill>
                  <a:schemeClr val="tx2">
                    <a:lumMod val="50000"/>
                  </a:schemeClr>
                </a:solidFill>
                <a:latin typeface="Verdana" panose="020B0604030504040204" pitchFamily="34" charset="0"/>
                <a:ea typeface="Verdana" panose="020B0604030504040204" pitchFamily="34" charset="0"/>
                <a:cs typeface="Georgia"/>
                <a:hlinkClick r:id="rId2">
                  <a:extLst>
                    <a:ext uri="{A12FA001-AC4F-418D-AE19-62706E023703}">
                      <ahyp:hlinkClr xmlns:ahyp="http://schemas.microsoft.com/office/drawing/2018/hyperlinkcolor" val="tx"/>
                    </a:ext>
                  </a:extLst>
                </a:hlinkClick>
              </a:rPr>
              <a:t>erpsupport@franklincountyohio.gov</a:t>
            </a:r>
            <a:endParaRPr lang="en-US" b="1" dirty="0">
              <a:solidFill>
                <a:schemeClr val="tx2">
                  <a:lumMod val="50000"/>
                </a:schemeClr>
              </a:solidFill>
              <a:latin typeface="Verdana" panose="020B0604030504040204" pitchFamily="34" charset="0"/>
              <a:ea typeface="Verdana" panose="020B0604030504040204" pitchFamily="34" charset="0"/>
              <a:cs typeface="Georgia"/>
            </a:endParaRPr>
          </a:p>
          <a:p>
            <a:pPr marL="12065" marR="2374900">
              <a:lnSpc>
                <a:spcPct val="150000"/>
              </a:lnSpc>
              <a:spcBef>
                <a:spcPts val="100"/>
              </a:spcBef>
            </a:pPr>
            <a:endParaRPr lang="en-US" sz="2600" b="1" dirty="0">
              <a:solidFill>
                <a:srgbClr val="001388"/>
              </a:solidFill>
              <a:latin typeface="Georgia"/>
              <a:cs typeface="Georgia"/>
            </a:endParaRPr>
          </a:p>
          <a:p>
            <a:pPr marL="469265" marR="2374900" lvl="1">
              <a:lnSpc>
                <a:spcPct val="150000"/>
              </a:lnSpc>
              <a:spcBef>
                <a:spcPts val="100"/>
              </a:spcBef>
            </a:pPr>
            <a:endParaRPr sz="2600" dirty="0">
              <a:latin typeface="Georgia"/>
              <a:cs typeface="Georgia"/>
            </a:endParaRPr>
          </a:p>
        </p:txBody>
      </p:sp>
      <p:pic>
        <p:nvPicPr>
          <p:cNvPr id="17" name="Picture 16">
            <a:extLst>
              <a:ext uri="{FF2B5EF4-FFF2-40B4-BE49-F238E27FC236}">
                <a16:creationId xmlns:a16="http://schemas.microsoft.com/office/drawing/2014/main" id="{A96F0BCF-4962-38E3-1669-6E9353DB10DF}"/>
              </a:ext>
            </a:extLst>
          </p:cNvPr>
          <p:cNvPicPr>
            <a:picLocks noChangeAspect="1"/>
          </p:cNvPicPr>
          <p:nvPr/>
        </p:nvPicPr>
        <p:blipFill>
          <a:blip r:embed="rId3">
            <a:clrChange>
              <a:clrFrom>
                <a:srgbClr val="FFFFFF">
                  <a:alpha val="0"/>
                </a:srgbClr>
              </a:clrFrom>
              <a:clrTo>
                <a:srgbClr val="FFFFFF">
                  <a:alpha val="0"/>
                </a:srgbClr>
              </a:clrTo>
            </a:clrChange>
          </a:blip>
          <a:stretch>
            <a:fillRect/>
          </a:stretch>
        </p:blipFill>
        <p:spPr>
          <a:xfrm>
            <a:off x="737418" y="230644"/>
            <a:ext cx="8332217" cy="14465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21894" y="470408"/>
            <a:ext cx="7266305" cy="756920"/>
          </a:xfrm>
          <a:prstGeom prst="rect">
            <a:avLst/>
          </a:prstGeom>
        </p:spPr>
        <p:txBody>
          <a:bodyPr vert="horz" wrap="square" lIns="0" tIns="12700" rIns="0" bIns="0" rtlCol="0">
            <a:spAutoFit/>
          </a:bodyPr>
          <a:lstStyle/>
          <a:p>
            <a:pPr marL="12700">
              <a:lnSpc>
                <a:spcPct val="100000"/>
              </a:lnSpc>
              <a:spcBef>
                <a:spcPts val="100"/>
              </a:spcBef>
            </a:pPr>
            <a:r>
              <a:rPr lang="en-US" sz="4800" dirty="0"/>
              <a:t>Upgrades</a:t>
            </a:r>
            <a:endParaRPr sz="4800" dirty="0"/>
          </a:p>
        </p:txBody>
      </p:sp>
      <p:sp>
        <p:nvSpPr>
          <p:cNvPr id="4" name="TextBox 3">
            <a:extLst>
              <a:ext uri="{FF2B5EF4-FFF2-40B4-BE49-F238E27FC236}">
                <a16:creationId xmlns:a16="http://schemas.microsoft.com/office/drawing/2014/main" id="{725321BC-FE7A-A26E-5AF3-A3EE42E5F522}"/>
              </a:ext>
            </a:extLst>
          </p:cNvPr>
          <p:cNvSpPr txBox="1"/>
          <p:nvPr/>
        </p:nvSpPr>
        <p:spPr>
          <a:xfrm>
            <a:off x="328061" y="1552036"/>
            <a:ext cx="11313879" cy="1508105"/>
          </a:xfrm>
          <a:prstGeom prst="rect">
            <a:avLst/>
          </a:prstGeom>
          <a:noFill/>
        </p:spPr>
        <p:txBody>
          <a:bodyPr wrap="square" rtlCol="0">
            <a:spAutoFit/>
          </a:bodyPr>
          <a:lstStyle/>
          <a:p>
            <a:r>
              <a:rPr lang="en-US" dirty="0">
                <a:ea typeface="Verdana" panose="020B0604030504040204" pitchFamily="34" charset="0"/>
              </a:rPr>
              <a:t>ERP (production) will upgrade from </a:t>
            </a:r>
            <a:r>
              <a:rPr lang="en-US" b="0" i="0" dirty="0">
                <a:effectLst/>
                <a:latin typeface="Roboto" panose="02000000000000000000" pitchFamily="2" charset="0"/>
              </a:rPr>
              <a:t>Version: 2021.10</a:t>
            </a:r>
            <a:r>
              <a:rPr lang="en-US" dirty="0">
                <a:ea typeface="Verdana" panose="020B0604030504040204" pitchFamily="34" charset="0"/>
              </a:rPr>
              <a:t> to </a:t>
            </a:r>
            <a:r>
              <a:rPr lang="en-US" b="0" i="0" dirty="0">
                <a:effectLst/>
                <a:latin typeface="Roboto" panose="02000000000000000000" pitchFamily="2" charset="0"/>
              </a:rPr>
              <a:t>Version: 2024.2 the evening of November 1.</a:t>
            </a:r>
            <a:r>
              <a:rPr lang="en-US" dirty="0">
                <a:ea typeface="Verdana" panose="020B0604030504040204" pitchFamily="34" charset="0"/>
              </a:rPr>
              <a:t> </a:t>
            </a:r>
          </a:p>
          <a:p>
            <a:endParaRPr lang="en-US" dirty="0">
              <a:ea typeface="Verdana" panose="020B0604030504040204" pitchFamily="34" charset="0"/>
            </a:endParaRPr>
          </a:p>
          <a:p>
            <a:r>
              <a:rPr lang="en-US" dirty="0">
                <a:ea typeface="Verdana" panose="020B0604030504040204" pitchFamily="34" charset="0"/>
              </a:rPr>
              <a:t>We plan to upgrade annually in the Fall; this will align with our workload and training schedule.</a:t>
            </a:r>
          </a:p>
          <a:p>
            <a:endParaRPr lang="en-US" dirty="0">
              <a:solidFill>
                <a:srgbClr val="FF0000"/>
              </a:solidFill>
              <a:ea typeface="Verdana" panose="020B0604030504040204" pitchFamily="34" charset="0"/>
            </a:endParaRPr>
          </a:p>
          <a:p>
            <a:r>
              <a:rPr lang="en-US" sz="2000" dirty="0">
                <a:solidFill>
                  <a:srgbClr val="FF0000"/>
                </a:solidFill>
                <a:ea typeface="Verdana" panose="020B0604030504040204" pitchFamily="34" charset="0"/>
              </a:rPr>
              <a:t>https://franklincountyoh-test.tylerhub.com/</a:t>
            </a:r>
          </a:p>
        </p:txBody>
      </p:sp>
      <p:pic>
        <p:nvPicPr>
          <p:cNvPr id="6" name="Picture 5" descr="Graphical user interface, application, email, website&#10;&#10;Description automatically generated">
            <a:extLst>
              <a:ext uri="{FF2B5EF4-FFF2-40B4-BE49-F238E27FC236}">
                <a16:creationId xmlns:a16="http://schemas.microsoft.com/office/drawing/2014/main" id="{E4D5C146-FAB5-4627-8A06-C7871B991801}"/>
              </a:ext>
            </a:extLst>
          </p:cNvPr>
          <p:cNvPicPr>
            <a:picLocks noChangeAspect="1"/>
          </p:cNvPicPr>
          <p:nvPr/>
        </p:nvPicPr>
        <p:blipFill rotWithShape="1">
          <a:blip r:embed="rId3"/>
          <a:srcRect b="26281"/>
          <a:stretch/>
        </p:blipFill>
        <p:spPr>
          <a:xfrm>
            <a:off x="243840" y="3429000"/>
            <a:ext cx="10718800" cy="3511896"/>
          </a:xfrm>
          <a:prstGeom prst="rect">
            <a:avLst/>
          </a:prstGeom>
          <a:effectLst>
            <a:softEdge rad="127000"/>
          </a:effectLst>
        </p:spPr>
      </p:pic>
      <p:sp>
        <p:nvSpPr>
          <p:cNvPr id="2" name="TextBox 1">
            <a:extLst>
              <a:ext uri="{FF2B5EF4-FFF2-40B4-BE49-F238E27FC236}">
                <a16:creationId xmlns:a16="http://schemas.microsoft.com/office/drawing/2014/main" id="{F8B81DAB-3017-A087-19FF-0B22DEB30D5F}"/>
              </a:ext>
            </a:extLst>
          </p:cNvPr>
          <p:cNvSpPr txBox="1"/>
          <p:nvPr/>
        </p:nvSpPr>
        <p:spPr>
          <a:xfrm>
            <a:off x="5924939" y="4030824"/>
            <a:ext cx="4086808" cy="369332"/>
          </a:xfrm>
          <a:prstGeom prst="rect">
            <a:avLst/>
          </a:prstGeom>
          <a:noFill/>
        </p:spPr>
        <p:txBody>
          <a:bodyPr wrap="square" rtlCol="0">
            <a:spAutoFit/>
          </a:bodyPr>
          <a:lstStyle/>
          <a:p>
            <a:r>
              <a:rPr lang="en-US" dirty="0"/>
              <a:t>Test is on upgraded version 2024.2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F1E8-4FF7-56F9-9DF5-56BCA10C0499}"/>
              </a:ext>
            </a:extLst>
          </p:cNvPr>
          <p:cNvSpPr>
            <a:spLocks noGrp="1"/>
          </p:cNvSpPr>
          <p:nvPr>
            <p:ph type="title"/>
          </p:nvPr>
        </p:nvSpPr>
        <p:spPr/>
        <p:txBody>
          <a:bodyPr/>
          <a:lstStyle/>
          <a:p>
            <a:pPr algn="ctr"/>
            <a:r>
              <a:rPr lang="en-US" dirty="0"/>
              <a:t>Security Request &amp; </a:t>
            </a:r>
            <a:br>
              <a:rPr lang="en-US" dirty="0"/>
            </a:br>
            <a:r>
              <a:rPr lang="en-US" dirty="0"/>
              <a:t>Signature Authorization Form</a:t>
            </a:r>
          </a:p>
        </p:txBody>
      </p:sp>
      <p:sp>
        <p:nvSpPr>
          <p:cNvPr id="3" name="Content Placeholder 2">
            <a:extLst>
              <a:ext uri="{FF2B5EF4-FFF2-40B4-BE49-F238E27FC236}">
                <a16:creationId xmlns:a16="http://schemas.microsoft.com/office/drawing/2014/main" id="{3A385728-914C-D1D6-AA4A-25D0E48F21D6}"/>
              </a:ext>
            </a:extLst>
          </p:cNvPr>
          <p:cNvSpPr>
            <a:spLocks noGrp="1"/>
          </p:cNvSpPr>
          <p:nvPr>
            <p:ph idx="1"/>
          </p:nvPr>
        </p:nvSpPr>
        <p:spPr/>
        <p:txBody>
          <a:bodyPr/>
          <a:lstStyle/>
          <a:p>
            <a:r>
              <a:rPr lang="en-US" dirty="0"/>
              <a:t>Located in Form Center on Fiscally Speaking</a:t>
            </a:r>
          </a:p>
          <a:p>
            <a:pPr lvl="1"/>
            <a:r>
              <a:rPr lang="en-US" dirty="0">
                <a:hlinkClick r:id="rId2"/>
              </a:rPr>
              <a:t>https://www.franklincountyauditor.com/fiscal/fiscally-speaking/form-center</a:t>
            </a:r>
            <a:endParaRPr lang="en-US" dirty="0"/>
          </a:p>
          <a:p>
            <a:pPr lvl="1"/>
            <a:endParaRPr lang="en-US" dirty="0"/>
          </a:p>
        </p:txBody>
      </p:sp>
      <p:pic>
        <p:nvPicPr>
          <p:cNvPr id="5" name="Picture 4">
            <a:extLst>
              <a:ext uri="{FF2B5EF4-FFF2-40B4-BE49-F238E27FC236}">
                <a16:creationId xmlns:a16="http://schemas.microsoft.com/office/drawing/2014/main" id="{932D3988-2F15-8C3A-2770-B7C872179537}"/>
              </a:ext>
            </a:extLst>
          </p:cNvPr>
          <p:cNvPicPr>
            <a:picLocks noChangeAspect="1"/>
          </p:cNvPicPr>
          <p:nvPr/>
        </p:nvPicPr>
        <p:blipFill>
          <a:blip r:embed="rId3"/>
          <a:stretch>
            <a:fillRect/>
          </a:stretch>
        </p:blipFill>
        <p:spPr>
          <a:xfrm>
            <a:off x="7921655" y="3353946"/>
            <a:ext cx="2704693" cy="2894454"/>
          </a:xfrm>
          <a:prstGeom prst="rect">
            <a:avLst/>
          </a:prstGeom>
        </p:spPr>
      </p:pic>
      <p:pic>
        <p:nvPicPr>
          <p:cNvPr id="7" name="Picture 6">
            <a:extLst>
              <a:ext uri="{FF2B5EF4-FFF2-40B4-BE49-F238E27FC236}">
                <a16:creationId xmlns:a16="http://schemas.microsoft.com/office/drawing/2014/main" id="{73EFE6DF-AA50-7F59-63E3-1DE7CE8E4844}"/>
              </a:ext>
            </a:extLst>
          </p:cNvPr>
          <p:cNvPicPr>
            <a:picLocks noChangeAspect="1"/>
          </p:cNvPicPr>
          <p:nvPr/>
        </p:nvPicPr>
        <p:blipFill>
          <a:blip r:embed="rId4"/>
          <a:stretch>
            <a:fillRect/>
          </a:stretch>
        </p:blipFill>
        <p:spPr>
          <a:xfrm>
            <a:off x="4065184" y="3327591"/>
            <a:ext cx="3153543" cy="2995863"/>
          </a:xfrm>
          <a:prstGeom prst="rect">
            <a:avLst/>
          </a:prstGeom>
        </p:spPr>
      </p:pic>
      <p:pic>
        <p:nvPicPr>
          <p:cNvPr id="9" name="Picture 8">
            <a:extLst>
              <a:ext uri="{FF2B5EF4-FFF2-40B4-BE49-F238E27FC236}">
                <a16:creationId xmlns:a16="http://schemas.microsoft.com/office/drawing/2014/main" id="{63B8CC5E-9188-8360-A881-000728628AD1}"/>
              </a:ext>
            </a:extLst>
          </p:cNvPr>
          <p:cNvPicPr>
            <a:picLocks noChangeAspect="1"/>
          </p:cNvPicPr>
          <p:nvPr/>
        </p:nvPicPr>
        <p:blipFill>
          <a:blip r:embed="rId5"/>
          <a:stretch>
            <a:fillRect/>
          </a:stretch>
        </p:blipFill>
        <p:spPr>
          <a:xfrm>
            <a:off x="8089640" y="1501915"/>
            <a:ext cx="4011103" cy="1112811"/>
          </a:xfrm>
          <a:prstGeom prst="rect">
            <a:avLst/>
          </a:prstGeom>
        </p:spPr>
      </p:pic>
      <p:pic>
        <p:nvPicPr>
          <p:cNvPr id="11" name="Picture 10">
            <a:extLst>
              <a:ext uri="{FF2B5EF4-FFF2-40B4-BE49-F238E27FC236}">
                <a16:creationId xmlns:a16="http://schemas.microsoft.com/office/drawing/2014/main" id="{E532DB0E-64C1-7E5E-0F0F-3CAAE4C42492}"/>
              </a:ext>
            </a:extLst>
          </p:cNvPr>
          <p:cNvPicPr>
            <a:picLocks noChangeAspect="1"/>
          </p:cNvPicPr>
          <p:nvPr/>
        </p:nvPicPr>
        <p:blipFill>
          <a:blip r:embed="rId6"/>
          <a:stretch>
            <a:fillRect/>
          </a:stretch>
        </p:blipFill>
        <p:spPr>
          <a:xfrm>
            <a:off x="1022685" y="3041418"/>
            <a:ext cx="2569271" cy="3282036"/>
          </a:xfrm>
          <a:prstGeom prst="rect">
            <a:avLst/>
          </a:prstGeom>
        </p:spPr>
      </p:pic>
    </p:spTree>
    <p:extLst>
      <p:ext uri="{BB962C8B-B14F-4D97-AF65-F5344CB8AC3E}">
        <p14:creationId xmlns:p14="http://schemas.microsoft.com/office/powerpoint/2010/main" val="15549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BCB9-4E49-E42C-543D-979116EEC6F6}"/>
              </a:ext>
            </a:extLst>
          </p:cNvPr>
          <p:cNvSpPr>
            <a:spLocks noGrp="1"/>
          </p:cNvSpPr>
          <p:nvPr>
            <p:ph type="title"/>
          </p:nvPr>
        </p:nvSpPr>
        <p:spPr>
          <a:xfrm>
            <a:off x="677334" y="609600"/>
            <a:ext cx="8596668" cy="615351"/>
          </a:xfrm>
        </p:spPr>
        <p:txBody>
          <a:bodyPr>
            <a:normAutofit fontScale="90000"/>
          </a:bodyPr>
          <a:lstStyle/>
          <a:p>
            <a:r>
              <a:rPr lang="en-US" dirty="0"/>
              <a:t>Login</a:t>
            </a:r>
          </a:p>
        </p:txBody>
      </p:sp>
      <p:sp>
        <p:nvSpPr>
          <p:cNvPr id="3" name="Content Placeholder 2">
            <a:extLst>
              <a:ext uri="{FF2B5EF4-FFF2-40B4-BE49-F238E27FC236}">
                <a16:creationId xmlns:a16="http://schemas.microsoft.com/office/drawing/2014/main" id="{95C9FEF2-092C-B573-9A58-2394C51C63F0}"/>
              </a:ext>
            </a:extLst>
          </p:cNvPr>
          <p:cNvSpPr>
            <a:spLocks noGrp="1"/>
          </p:cNvSpPr>
          <p:nvPr>
            <p:ph idx="1"/>
          </p:nvPr>
        </p:nvSpPr>
        <p:spPr>
          <a:xfrm>
            <a:off x="451121" y="1073020"/>
            <a:ext cx="9113983" cy="4243187"/>
          </a:xfrm>
        </p:spPr>
        <p:txBody>
          <a:bodyPr/>
          <a:lstStyle/>
          <a:p>
            <a:r>
              <a:rPr lang="en-US" dirty="0"/>
              <a:t>Login process is unchanged.  Use any browser (Chrome preferred) to : </a:t>
            </a:r>
            <a:r>
              <a:rPr lang="en-US" b="1" dirty="0">
                <a:hlinkClick r:id="rId3"/>
              </a:rPr>
              <a:t>https://franklincountyoh.tylerhub.com/</a:t>
            </a:r>
            <a:endParaRPr lang="en-US" b="1" dirty="0"/>
          </a:p>
          <a:p>
            <a:r>
              <a:rPr lang="en-US" b="1" dirty="0"/>
              <a:t>Login will always require to Verify with Email Authentication. </a:t>
            </a:r>
            <a:r>
              <a:rPr lang="en-US" dirty="0"/>
              <a:t>Okta , Titled: One-time verification code You will need to copy or note the 6 digit code for verification.</a:t>
            </a:r>
          </a:p>
          <a:p>
            <a:r>
              <a:rPr lang="en-US" b="1" dirty="0"/>
              <a:t>Forgot Password?  Try Need help signing in link followed by forgot password link or you can email </a:t>
            </a:r>
            <a:r>
              <a:rPr lang="en-US" b="1" dirty="0">
                <a:hlinkClick r:id="rId4"/>
              </a:rPr>
              <a:t>erpsupport@franklincountyohio.gov</a:t>
            </a:r>
            <a:r>
              <a:rPr lang="en-US" b="1" dirty="0"/>
              <a:t> to request pw reset.</a:t>
            </a:r>
          </a:p>
        </p:txBody>
      </p:sp>
      <p:pic>
        <p:nvPicPr>
          <p:cNvPr id="7" name="Picture 6">
            <a:extLst>
              <a:ext uri="{FF2B5EF4-FFF2-40B4-BE49-F238E27FC236}">
                <a16:creationId xmlns:a16="http://schemas.microsoft.com/office/drawing/2014/main" id="{EE2A714F-5A32-DBF1-76E8-D17C31BDB61D}"/>
              </a:ext>
            </a:extLst>
          </p:cNvPr>
          <p:cNvPicPr>
            <a:picLocks noChangeAspect="1"/>
          </p:cNvPicPr>
          <p:nvPr/>
        </p:nvPicPr>
        <p:blipFill>
          <a:blip r:embed="rId5"/>
          <a:stretch>
            <a:fillRect/>
          </a:stretch>
        </p:blipFill>
        <p:spPr>
          <a:xfrm>
            <a:off x="3031106" y="3429000"/>
            <a:ext cx="2513882" cy="3268406"/>
          </a:xfrm>
          <a:prstGeom prst="rect">
            <a:avLst/>
          </a:prstGeom>
        </p:spPr>
      </p:pic>
      <p:pic>
        <p:nvPicPr>
          <p:cNvPr id="9" name="Picture 8">
            <a:extLst>
              <a:ext uri="{FF2B5EF4-FFF2-40B4-BE49-F238E27FC236}">
                <a16:creationId xmlns:a16="http://schemas.microsoft.com/office/drawing/2014/main" id="{55F71430-55C2-5E86-3C79-5023FFA469D6}"/>
              </a:ext>
            </a:extLst>
          </p:cNvPr>
          <p:cNvPicPr>
            <a:picLocks noChangeAspect="1"/>
          </p:cNvPicPr>
          <p:nvPr/>
        </p:nvPicPr>
        <p:blipFill>
          <a:blip r:embed="rId6"/>
          <a:stretch>
            <a:fillRect/>
          </a:stretch>
        </p:blipFill>
        <p:spPr>
          <a:xfrm>
            <a:off x="5482806" y="3598669"/>
            <a:ext cx="3076030" cy="2649731"/>
          </a:xfrm>
          <a:prstGeom prst="rect">
            <a:avLst/>
          </a:prstGeom>
        </p:spPr>
      </p:pic>
      <p:pic>
        <p:nvPicPr>
          <p:cNvPr id="11" name="Picture 10">
            <a:extLst>
              <a:ext uri="{FF2B5EF4-FFF2-40B4-BE49-F238E27FC236}">
                <a16:creationId xmlns:a16="http://schemas.microsoft.com/office/drawing/2014/main" id="{33A3A440-7F29-92C1-0677-DA10F79CEF6C}"/>
              </a:ext>
            </a:extLst>
          </p:cNvPr>
          <p:cNvPicPr>
            <a:picLocks noChangeAspect="1"/>
          </p:cNvPicPr>
          <p:nvPr/>
        </p:nvPicPr>
        <p:blipFill>
          <a:blip r:embed="rId7"/>
          <a:stretch>
            <a:fillRect/>
          </a:stretch>
        </p:blipFill>
        <p:spPr>
          <a:xfrm>
            <a:off x="7699232" y="3327094"/>
            <a:ext cx="5177928" cy="3530906"/>
          </a:xfrm>
          <a:prstGeom prst="rect">
            <a:avLst/>
          </a:prstGeom>
        </p:spPr>
      </p:pic>
      <p:pic>
        <p:nvPicPr>
          <p:cNvPr id="6" name="Picture 5">
            <a:extLst>
              <a:ext uri="{FF2B5EF4-FFF2-40B4-BE49-F238E27FC236}">
                <a16:creationId xmlns:a16="http://schemas.microsoft.com/office/drawing/2014/main" id="{DA88FE58-4B0B-CE22-6EB8-26AAB4736CBA}"/>
              </a:ext>
            </a:extLst>
          </p:cNvPr>
          <p:cNvPicPr>
            <a:picLocks noChangeAspect="1"/>
          </p:cNvPicPr>
          <p:nvPr/>
        </p:nvPicPr>
        <p:blipFill>
          <a:blip r:embed="rId8"/>
          <a:stretch>
            <a:fillRect/>
          </a:stretch>
        </p:blipFill>
        <p:spPr>
          <a:xfrm>
            <a:off x="343173" y="3429000"/>
            <a:ext cx="2620526" cy="3105979"/>
          </a:xfrm>
          <a:prstGeom prst="rect">
            <a:avLst/>
          </a:prstGeom>
        </p:spPr>
      </p:pic>
    </p:spTree>
    <p:extLst>
      <p:ext uri="{BB962C8B-B14F-4D97-AF65-F5344CB8AC3E}">
        <p14:creationId xmlns:p14="http://schemas.microsoft.com/office/powerpoint/2010/main" val="301022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65D3-1DB4-5954-22C0-5887EA288BA2}"/>
              </a:ext>
            </a:extLst>
          </p:cNvPr>
          <p:cNvSpPr>
            <a:spLocks noGrp="1"/>
          </p:cNvSpPr>
          <p:nvPr>
            <p:ph type="title"/>
          </p:nvPr>
        </p:nvSpPr>
        <p:spPr>
          <a:xfrm>
            <a:off x="677334" y="609600"/>
            <a:ext cx="8596668" cy="615351"/>
          </a:xfrm>
        </p:spPr>
        <p:txBody>
          <a:bodyPr>
            <a:normAutofit fontScale="90000"/>
          </a:bodyPr>
          <a:lstStyle/>
          <a:p>
            <a:r>
              <a:rPr lang="en-US" dirty="0"/>
              <a:t>Customize the Hub</a:t>
            </a:r>
          </a:p>
        </p:txBody>
      </p:sp>
      <p:sp>
        <p:nvSpPr>
          <p:cNvPr id="3" name="Content Placeholder 2">
            <a:extLst>
              <a:ext uri="{FF2B5EF4-FFF2-40B4-BE49-F238E27FC236}">
                <a16:creationId xmlns:a16="http://schemas.microsoft.com/office/drawing/2014/main" id="{A7C38FE0-93C4-C490-8692-42018DABBD7A}"/>
              </a:ext>
            </a:extLst>
          </p:cNvPr>
          <p:cNvSpPr>
            <a:spLocks noGrp="1"/>
          </p:cNvSpPr>
          <p:nvPr>
            <p:ph idx="1"/>
          </p:nvPr>
        </p:nvSpPr>
        <p:spPr>
          <a:xfrm>
            <a:off x="504775" y="1524939"/>
            <a:ext cx="3566862" cy="1043806"/>
          </a:xfrm>
        </p:spPr>
        <p:txBody>
          <a:bodyPr/>
          <a:lstStyle/>
          <a:p>
            <a:pPr>
              <a:buFont typeface="Arial" panose="020B0604020202020204" pitchFamily="34" charset="0"/>
              <a:buChar char="•"/>
            </a:pPr>
            <a:r>
              <a:rPr lang="en-US" dirty="0"/>
              <a:t>Easily change from Light mode (default) to Dark mode</a:t>
            </a:r>
          </a:p>
        </p:txBody>
      </p:sp>
      <p:pic>
        <p:nvPicPr>
          <p:cNvPr id="9" name="Picture 8" descr="Graphical user interface, application&#10;&#10;Description automatically generated">
            <a:extLst>
              <a:ext uri="{FF2B5EF4-FFF2-40B4-BE49-F238E27FC236}">
                <a16:creationId xmlns:a16="http://schemas.microsoft.com/office/drawing/2014/main" id="{823EFA29-6CF2-3147-AF65-93A4FC03A29F}"/>
              </a:ext>
            </a:extLst>
          </p:cNvPr>
          <p:cNvPicPr>
            <a:picLocks noChangeAspect="1"/>
          </p:cNvPicPr>
          <p:nvPr/>
        </p:nvPicPr>
        <p:blipFill rotWithShape="1">
          <a:blip r:embed="rId3"/>
          <a:srcRect t="47130"/>
          <a:stretch/>
        </p:blipFill>
        <p:spPr>
          <a:xfrm>
            <a:off x="263266" y="2771235"/>
            <a:ext cx="4238764" cy="1455708"/>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F54B52B-DDB9-4962-8D26-0B3B6D3C5D80}"/>
              </a:ext>
            </a:extLst>
          </p:cNvPr>
          <p:cNvPicPr>
            <a:picLocks noChangeAspect="1"/>
          </p:cNvPicPr>
          <p:nvPr/>
        </p:nvPicPr>
        <p:blipFill rotWithShape="1">
          <a:blip r:embed="rId4"/>
          <a:srcRect t="-1" b="-2476"/>
          <a:stretch/>
        </p:blipFill>
        <p:spPr>
          <a:xfrm>
            <a:off x="4507916" y="-70030"/>
            <a:ext cx="8811269" cy="6928029"/>
          </a:xfrm>
          <a:prstGeom prst="rect">
            <a:avLst/>
          </a:prstGeom>
        </p:spPr>
      </p:pic>
      <p:sp>
        <p:nvSpPr>
          <p:cNvPr id="12" name="Rectangle: Rounded Corners 11">
            <a:extLst>
              <a:ext uri="{FF2B5EF4-FFF2-40B4-BE49-F238E27FC236}">
                <a16:creationId xmlns:a16="http://schemas.microsoft.com/office/drawing/2014/main" id="{2749DD00-896F-BDAD-4CD9-08D21CF62CB7}"/>
              </a:ext>
            </a:extLst>
          </p:cNvPr>
          <p:cNvSpPr/>
          <p:nvPr/>
        </p:nvSpPr>
        <p:spPr>
          <a:xfrm>
            <a:off x="263266" y="3429000"/>
            <a:ext cx="892674" cy="797943"/>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4C15B12-5F04-D1B0-0868-1520312AAFAB}"/>
              </a:ext>
            </a:extLst>
          </p:cNvPr>
          <p:cNvSpPr/>
          <p:nvPr/>
        </p:nvSpPr>
        <p:spPr>
          <a:xfrm>
            <a:off x="8885208" y="1224951"/>
            <a:ext cx="1259456" cy="483079"/>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TextBox 6">
            <a:extLst>
              <a:ext uri="{FF2B5EF4-FFF2-40B4-BE49-F238E27FC236}">
                <a16:creationId xmlns:a16="http://schemas.microsoft.com/office/drawing/2014/main" id="{F8A3400E-C14E-4FED-16EB-B1F01CE8E9BA}"/>
              </a:ext>
            </a:extLst>
          </p:cNvPr>
          <p:cNvSpPr txBox="1"/>
          <p:nvPr/>
        </p:nvSpPr>
        <p:spPr>
          <a:xfrm>
            <a:off x="513184" y="4525347"/>
            <a:ext cx="29298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Announcements</a:t>
            </a:r>
          </a:p>
          <a:p>
            <a:endParaRPr lang="en-US" dirty="0"/>
          </a:p>
          <a:p>
            <a:r>
              <a:rPr lang="en-US" dirty="0"/>
              <a:t>Easily change from Light mode (default) to Dark mode</a:t>
            </a:r>
          </a:p>
          <a:p>
            <a:endParaRPr lang="en-US" dirty="0"/>
          </a:p>
        </p:txBody>
      </p:sp>
      <p:pic>
        <p:nvPicPr>
          <p:cNvPr id="10" name="Picture 9">
            <a:extLst>
              <a:ext uri="{FF2B5EF4-FFF2-40B4-BE49-F238E27FC236}">
                <a16:creationId xmlns:a16="http://schemas.microsoft.com/office/drawing/2014/main" id="{E1993600-0139-6320-E892-0E323E168B50}"/>
              </a:ext>
            </a:extLst>
          </p:cNvPr>
          <p:cNvPicPr>
            <a:picLocks noChangeAspect="1"/>
          </p:cNvPicPr>
          <p:nvPr/>
        </p:nvPicPr>
        <p:blipFill>
          <a:blip r:embed="rId5"/>
          <a:stretch>
            <a:fillRect/>
          </a:stretch>
        </p:blipFill>
        <p:spPr>
          <a:xfrm>
            <a:off x="332217" y="5123524"/>
            <a:ext cx="3911979" cy="1019048"/>
          </a:xfrm>
          <a:prstGeom prst="rect">
            <a:avLst/>
          </a:prstGeom>
        </p:spPr>
      </p:pic>
    </p:spTree>
    <p:extLst>
      <p:ext uri="{BB962C8B-B14F-4D97-AF65-F5344CB8AC3E}">
        <p14:creationId xmlns:p14="http://schemas.microsoft.com/office/powerpoint/2010/main" val="292498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A495D7EE-BB1A-2480-BE85-0F035EC894DF}"/>
              </a:ext>
            </a:extLst>
          </p:cNvPr>
          <p:cNvPicPr>
            <a:picLocks noGrp="1" noChangeAspect="1"/>
          </p:cNvPicPr>
          <p:nvPr>
            <p:ph idx="1"/>
          </p:nvPr>
        </p:nvPicPr>
        <p:blipFill>
          <a:blip r:embed="rId3"/>
          <a:stretch>
            <a:fillRect/>
          </a:stretch>
        </p:blipFill>
        <p:spPr>
          <a:xfrm>
            <a:off x="2363961" y="622967"/>
            <a:ext cx="9791653" cy="5923546"/>
          </a:xfrm>
        </p:spPr>
      </p:pic>
      <p:pic>
        <p:nvPicPr>
          <p:cNvPr id="7" name="Picture 6" descr="Graphical user interface, application&#10;&#10;Description automatically generated">
            <a:extLst>
              <a:ext uri="{FF2B5EF4-FFF2-40B4-BE49-F238E27FC236}">
                <a16:creationId xmlns:a16="http://schemas.microsoft.com/office/drawing/2014/main" id="{F062E946-9D05-65AD-CF25-E266F44A65C9}"/>
              </a:ext>
            </a:extLst>
          </p:cNvPr>
          <p:cNvPicPr>
            <a:picLocks noChangeAspect="1"/>
          </p:cNvPicPr>
          <p:nvPr/>
        </p:nvPicPr>
        <p:blipFill rotWithShape="1">
          <a:blip r:embed="rId4"/>
          <a:srcRect t="7483" r="25686" b="7059"/>
          <a:stretch/>
        </p:blipFill>
        <p:spPr>
          <a:xfrm>
            <a:off x="503493" y="2303584"/>
            <a:ext cx="1860468" cy="164674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2C86300D-CCF6-7E9F-DC51-2C020810E245}"/>
              </a:ext>
            </a:extLst>
          </p:cNvPr>
          <p:cNvPicPr>
            <a:picLocks noChangeAspect="1"/>
          </p:cNvPicPr>
          <p:nvPr/>
        </p:nvPicPr>
        <p:blipFill>
          <a:blip r:embed="rId5"/>
          <a:stretch>
            <a:fillRect/>
          </a:stretch>
        </p:blipFill>
        <p:spPr>
          <a:xfrm>
            <a:off x="553535" y="353299"/>
            <a:ext cx="1860468" cy="1950285"/>
          </a:xfrm>
          <a:prstGeom prst="rect">
            <a:avLst/>
          </a:prstGeom>
        </p:spPr>
      </p:pic>
      <p:sp>
        <p:nvSpPr>
          <p:cNvPr id="11" name="TextBox 10">
            <a:extLst>
              <a:ext uri="{FF2B5EF4-FFF2-40B4-BE49-F238E27FC236}">
                <a16:creationId xmlns:a16="http://schemas.microsoft.com/office/drawing/2014/main" id="{9F9CFC1F-D601-8952-501E-A429160ABDA7}"/>
              </a:ext>
            </a:extLst>
          </p:cNvPr>
          <p:cNvSpPr txBox="1"/>
          <p:nvPr/>
        </p:nvSpPr>
        <p:spPr>
          <a:xfrm>
            <a:off x="292478" y="4219999"/>
            <a:ext cx="5046785" cy="646331"/>
          </a:xfrm>
          <a:prstGeom prst="rect">
            <a:avLst/>
          </a:prstGeom>
          <a:noFill/>
        </p:spPr>
        <p:txBody>
          <a:bodyPr wrap="square" rtlCol="0">
            <a:spAutoFit/>
          </a:bodyPr>
          <a:lstStyle/>
          <a:p>
            <a:r>
              <a:rPr lang="en-US" dirty="0"/>
              <a:t>Edit Content button can be used to resize, move, add or delete content on the Hub page</a:t>
            </a:r>
          </a:p>
        </p:txBody>
      </p:sp>
    </p:spTree>
    <p:extLst>
      <p:ext uri="{BB962C8B-B14F-4D97-AF65-F5344CB8AC3E}">
        <p14:creationId xmlns:p14="http://schemas.microsoft.com/office/powerpoint/2010/main" val="361661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257D12E-9EE2-CF87-D994-CE797A7053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053" y="98124"/>
            <a:ext cx="8815219" cy="6661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8E1556-B4A0-B62F-D057-E94266934EB2}"/>
              </a:ext>
            </a:extLst>
          </p:cNvPr>
          <p:cNvSpPr txBox="1"/>
          <p:nvPr/>
        </p:nvSpPr>
        <p:spPr>
          <a:xfrm>
            <a:off x="6460958" y="1311442"/>
            <a:ext cx="3705726" cy="369332"/>
          </a:xfrm>
          <a:prstGeom prst="rect">
            <a:avLst/>
          </a:prstGeom>
          <a:noFill/>
        </p:spPr>
        <p:txBody>
          <a:bodyPr wrap="square" rtlCol="0">
            <a:spAutoFit/>
          </a:bodyPr>
          <a:lstStyle/>
          <a:p>
            <a:r>
              <a:rPr lang="en-US" dirty="0"/>
              <a:t>Wildcard Searches</a:t>
            </a:r>
          </a:p>
        </p:txBody>
      </p:sp>
    </p:spTree>
    <p:extLst>
      <p:ext uri="{BB962C8B-B14F-4D97-AF65-F5344CB8AC3E}">
        <p14:creationId xmlns:p14="http://schemas.microsoft.com/office/powerpoint/2010/main" val="93129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9284-B1B7-33DA-2EEE-98F3C0CBA8FC}"/>
              </a:ext>
            </a:extLst>
          </p:cNvPr>
          <p:cNvSpPr>
            <a:spLocks noGrp="1"/>
          </p:cNvSpPr>
          <p:nvPr>
            <p:ph type="title"/>
          </p:nvPr>
        </p:nvSpPr>
        <p:spPr>
          <a:xfrm>
            <a:off x="677334" y="609600"/>
            <a:ext cx="6120508" cy="713874"/>
          </a:xfrm>
        </p:spPr>
        <p:txBody>
          <a:bodyPr/>
          <a:lstStyle/>
          <a:p>
            <a:r>
              <a:rPr lang="en-US" dirty="0"/>
              <a:t>Database Locks</a:t>
            </a:r>
          </a:p>
        </p:txBody>
      </p:sp>
      <p:sp>
        <p:nvSpPr>
          <p:cNvPr id="3" name="Content Placeholder 2">
            <a:extLst>
              <a:ext uri="{FF2B5EF4-FFF2-40B4-BE49-F238E27FC236}">
                <a16:creationId xmlns:a16="http://schemas.microsoft.com/office/drawing/2014/main" id="{B0591B7F-2E9D-152B-32AA-B15FC162F1E0}"/>
              </a:ext>
            </a:extLst>
          </p:cNvPr>
          <p:cNvSpPr>
            <a:spLocks noGrp="1"/>
          </p:cNvSpPr>
          <p:nvPr>
            <p:ph idx="1"/>
          </p:nvPr>
        </p:nvSpPr>
        <p:spPr>
          <a:xfrm>
            <a:off x="677334" y="1495974"/>
            <a:ext cx="8596668" cy="1136064"/>
          </a:xfrm>
        </p:spPr>
        <p:txBody>
          <a:bodyPr/>
          <a:lstStyle/>
          <a:p>
            <a:r>
              <a:rPr lang="en-US" dirty="0"/>
              <a:t>Do you ever get this message?</a:t>
            </a:r>
          </a:p>
        </p:txBody>
      </p:sp>
      <p:sp>
        <p:nvSpPr>
          <p:cNvPr id="4" name="Rectangle 2">
            <a:extLst>
              <a:ext uri="{FF2B5EF4-FFF2-40B4-BE49-F238E27FC236}">
                <a16:creationId xmlns:a16="http://schemas.microsoft.com/office/drawing/2014/main" id="{24E6AD87-232F-5B25-E68A-BD0EC8216655}"/>
              </a:ext>
            </a:extLst>
          </p:cNvPr>
          <p:cNvSpPr>
            <a:spLocks noChangeArrowheads="1"/>
          </p:cNvSpPr>
          <p:nvPr/>
        </p:nvSpPr>
        <p:spPr bwMode="auto">
          <a:xfrm>
            <a:off x="264695" y="32051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44A616BB-0FE6-EF86-DC3F-3E0093D7DAB0}"/>
              </a:ext>
            </a:extLst>
          </p:cNvPr>
          <p:cNvSpPr>
            <a:spLocks noChangeArrowheads="1"/>
          </p:cNvSpPr>
          <p:nvPr/>
        </p:nvSpPr>
        <p:spPr bwMode="auto">
          <a:xfrm>
            <a:off x="-1600200" y="35613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D847FC6-6969-C2A9-9151-3EFBC7978F27}"/>
              </a:ext>
            </a:extLst>
          </p:cNvPr>
          <p:cNvSpPr txBox="1"/>
          <p:nvPr/>
        </p:nvSpPr>
        <p:spPr>
          <a:xfrm>
            <a:off x="677334" y="3561347"/>
            <a:ext cx="8996055" cy="646331"/>
          </a:xfrm>
          <a:prstGeom prst="rect">
            <a:avLst/>
          </a:prstGeom>
          <a:noFill/>
        </p:spPr>
        <p:txBody>
          <a:bodyPr wrap="square" rtlCol="0">
            <a:spAutoFit/>
          </a:bodyPr>
          <a:lstStyle/>
          <a:p>
            <a:pPr marL="342900" lvl="0" indent="-342900">
              <a:spcBef>
                <a:spcPts val="1000"/>
              </a:spcBef>
              <a:buClr>
                <a:srgbClr val="29266B"/>
              </a:buClr>
              <a:buSzPct val="80000"/>
              <a:buFont typeface="Wingdings 3" charset="2"/>
              <a:buChar char=""/>
            </a:pPr>
            <a:r>
              <a:rPr lang="en-US" dirty="0">
                <a:solidFill>
                  <a:srgbClr val="000000">
                    <a:lumMod val="75000"/>
                    <a:lumOff val="25000"/>
                  </a:srgbClr>
                </a:solidFill>
              </a:rPr>
              <a:t>This is most caused from exiting the program incorrectly.  Make sure that you are using X (Close) from the ERP menu and </a:t>
            </a:r>
            <a:r>
              <a:rPr lang="en-US" i="1" dirty="0">
                <a:solidFill>
                  <a:srgbClr val="000000">
                    <a:lumMod val="75000"/>
                    <a:lumOff val="25000"/>
                  </a:srgbClr>
                </a:solidFill>
              </a:rPr>
              <a:t>NOT </a:t>
            </a:r>
            <a:r>
              <a:rPr lang="en-US" dirty="0">
                <a:solidFill>
                  <a:srgbClr val="000000">
                    <a:lumMod val="75000"/>
                    <a:lumOff val="25000"/>
                  </a:srgbClr>
                </a:solidFill>
              </a:rPr>
              <a:t>closing from the browser tab.</a:t>
            </a:r>
          </a:p>
        </p:txBody>
      </p:sp>
      <p:pic>
        <p:nvPicPr>
          <p:cNvPr id="18" name="Picture 17" descr="Graphical user interface&#10;&#10;Description automatically generated with medium confidence">
            <a:extLst>
              <a:ext uri="{FF2B5EF4-FFF2-40B4-BE49-F238E27FC236}">
                <a16:creationId xmlns:a16="http://schemas.microsoft.com/office/drawing/2014/main" id="{6D1FB2FC-F4AE-2297-004A-19744FC2AB67}"/>
              </a:ext>
            </a:extLst>
          </p:cNvPr>
          <p:cNvPicPr>
            <a:picLocks noChangeAspect="1"/>
          </p:cNvPicPr>
          <p:nvPr/>
        </p:nvPicPr>
        <p:blipFill>
          <a:blip r:embed="rId3"/>
          <a:stretch>
            <a:fillRect/>
          </a:stretch>
        </p:blipFill>
        <p:spPr>
          <a:xfrm>
            <a:off x="1205665" y="4799513"/>
            <a:ext cx="1332998" cy="1381766"/>
          </a:xfrm>
          <a:prstGeom prst="rect">
            <a:avLst/>
          </a:prstGeom>
        </p:spPr>
      </p:pic>
      <p:sp>
        <p:nvSpPr>
          <p:cNvPr id="6" name="TextBox 5">
            <a:extLst>
              <a:ext uri="{FF2B5EF4-FFF2-40B4-BE49-F238E27FC236}">
                <a16:creationId xmlns:a16="http://schemas.microsoft.com/office/drawing/2014/main" id="{04A6B030-BAEA-B8E5-4D06-4EE69CAC705F}"/>
              </a:ext>
            </a:extLst>
          </p:cNvPr>
          <p:cNvSpPr txBox="1"/>
          <p:nvPr/>
        </p:nvSpPr>
        <p:spPr>
          <a:xfrm>
            <a:off x="3340510" y="5036574"/>
            <a:ext cx="5427406" cy="1200329"/>
          </a:xfrm>
          <a:prstGeom prst="rect">
            <a:avLst/>
          </a:prstGeom>
          <a:noFill/>
        </p:spPr>
        <p:txBody>
          <a:bodyPr wrap="square" rtlCol="0">
            <a:spAutoFit/>
          </a:bodyPr>
          <a:lstStyle/>
          <a:p>
            <a:r>
              <a:rPr lang="en-US" dirty="0"/>
              <a:t>Send email to: </a:t>
            </a:r>
            <a:r>
              <a:rPr lang="en-US" dirty="0">
                <a:solidFill>
                  <a:schemeClr val="accent1">
                    <a:lumMod val="75000"/>
                  </a:schemeClr>
                </a:solidFill>
                <a:hlinkClick r:id="rId4"/>
              </a:rPr>
              <a:t>Audr-AP@franklincountyohio.gov</a:t>
            </a:r>
            <a:endParaRPr lang="en-US" dirty="0">
              <a:solidFill>
                <a:schemeClr val="accent1">
                  <a:lumMod val="75000"/>
                </a:schemeClr>
              </a:solidFill>
            </a:endParaRPr>
          </a:p>
          <a:p>
            <a:r>
              <a:rPr lang="en-US" dirty="0">
                <a:solidFill>
                  <a:schemeClr val="accent1">
                    <a:lumMod val="75000"/>
                  </a:schemeClr>
                </a:solidFill>
              </a:rPr>
              <a:t>and or </a:t>
            </a:r>
            <a:r>
              <a:rPr lang="en-US" dirty="0">
                <a:solidFill>
                  <a:schemeClr val="accent1">
                    <a:lumMod val="75000"/>
                  </a:schemeClr>
                </a:solidFill>
                <a:hlinkClick r:id="rId5"/>
              </a:rPr>
              <a:t>erpsupport@franklincountyohio.gov</a:t>
            </a:r>
            <a:r>
              <a:rPr lang="en-US" dirty="0">
                <a:solidFill>
                  <a:schemeClr val="accent1">
                    <a:lumMod val="75000"/>
                  </a:schemeClr>
                </a:solidFill>
              </a:rPr>
              <a:t> </a:t>
            </a:r>
            <a:r>
              <a:rPr lang="en-US" dirty="0"/>
              <a:t>to have PO unlocked</a:t>
            </a:r>
          </a:p>
          <a:p>
            <a:endParaRPr lang="en-US" dirty="0"/>
          </a:p>
        </p:txBody>
      </p:sp>
      <p:pic>
        <p:nvPicPr>
          <p:cNvPr id="8" name="Picture 7">
            <a:extLst>
              <a:ext uri="{FF2B5EF4-FFF2-40B4-BE49-F238E27FC236}">
                <a16:creationId xmlns:a16="http://schemas.microsoft.com/office/drawing/2014/main" id="{08DDD308-47D3-0905-82BD-98A970F27A5F}"/>
              </a:ext>
            </a:extLst>
          </p:cNvPr>
          <p:cNvPicPr>
            <a:picLocks noChangeAspect="1"/>
          </p:cNvPicPr>
          <p:nvPr/>
        </p:nvPicPr>
        <p:blipFill rotWithShape="1">
          <a:blip r:embed="rId6"/>
          <a:srcRect b="30084"/>
          <a:stretch/>
        </p:blipFill>
        <p:spPr>
          <a:xfrm>
            <a:off x="1009083" y="1859818"/>
            <a:ext cx="8946990" cy="1685901"/>
          </a:xfrm>
          <a:prstGeom prst="rect">
            <a:avLst/>
          </a:prstGeom>
        </p:spPr>
      </p:pic>
    </p:spTree>
    <p:extLst>
      <p:ext uri="{BB962C8B-B14F-4D97-AF65-F5344CB8AC3E}">
        <p14:creationId xmlns:p14="http://schemas.microsoft.com/office/powerpoint/2010/main" val="524503394"/>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2C3C43"/>
      </a:dk2>
      <a:lt2>
        <a:srgbClr val="EBEBEB"/>
      </a:lt2>
      <a:accent1>
        <a:srgbClr val="29266B"/>
      </a:accent1>
      <a:accent2>
        <a:srgbClr val="E51E23"/>
      </a:accent2>
      <a:accent3>
        <a:srgbClr val="407FFF"/>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7E476DF6ABE849B43745F97C06826D" ma:contentTypeVersion="14" ma:contentTypeDescription="Create a new document." ma:contentTypeScope="" ma:versionID="c98cb2d0637aba77fcf3adb8535289be">
  <xsd:schema xmlns:xsd="http://www.w3.org/2001/XMLSchema" xmlns:xs="http://www.w3.org/2001/XMLSchema" xmlns:p="http://schemas.microsoft.com/office/2006/metadata/properties" xmlns:ns3="5ef274d6-518c-4f45-be35-d4d5260b9061" xmlns:ns4="eb4b92dd-40be-4cfc-87c2-fccd874693df" targetNamespace="http://schemas.microsoft.com/office/2006/metadata/properties" ma:root="true" ma:fieldsID="d06fe59fc7820ac4f03202a319a91593" ns3:_="" ns4:_="">
    <xsd:import namespace="5ef274d6-518c-4f45-be35-d4d5260b9061"/>
    <xsd:import namespace="eb4b92dd-40be-4cfc-87c2-fccd874693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274d6-518c-4f45-be35-d4d5260b9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b92dd-40be-4cfc-87c2-fccd874693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ef274d6-518c-4f45-be35-d4d5260b9061" xsi:nil="true"/>
  </documentManagement>
</p:properties>
</file>

<file path=customXml/itemProps1.xml><?xml version="1.0" encoding="utf-8"?>
<ds:datastoreItem xmlns:ds="http://schemas.openxmlformats.org/officeDocument/2006/customXml" ds:itemID="{CC656F2C-EBB1-480D-A00A-8A88D8496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274d6-518c-4f45-be35-d4d5260b9061"/>
    <ds:schemaRef ds:uri="eb4b92dd-40be-4cfc-87c2-fccd874693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4E5EF1-42C0-470B-AD61-AF0D3F9801D4}">
  <ds:schemaRefs>
    <ds:schemaRef ds:uri="http://schemas.microsoft.com/sharepoint/v3/contenttype/forms"/>
  </ds:schemaRefs>
</ds:datastoreItem>
</file>

<file path=customXml/itemProps3.xml><?xml version="1.0" encoding="utf-8"?>
<ds:datastoreItem xmlns:ds="http://schemas.openxmlformats.org/officeDocument/2006/customXml" ds:itemID="{0B329D85-376F-47EE-A287-0379BD251CE8}">
  <ds:schemaRefs>
    <ds:schemaRef ds:uri="http://schemas.openxmlformats.org/package/2006/metadata/core-properties"/>
    <ds:schemaRef ds:uri="eb4b92dd-40be-4cfc-87c2-fccd874693df"/>
    <ds:schemaRef ds:uri="http://schemas.microsoft.com/office/infopath/2007/PartnerControls"/>
    <ds:schemaRef ds:uri="http://purl.org/dc/terms/"/>
    <ds:schemaRef ds:uri="http://schemas.microsoft.com/office/2006/documentManagement/types"/>
    <ds:schemaRef ds:uri="http://purl.org/dc/elements/1.1/"/>
    <ds:schemaRef ds:uri="5ef274d6-518c-4f45-be35-d4d5260b906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2175</TotalTime>
  <Words>751</Words>
  <Application>Microsoft Office PowerPoint</Application>
  <PresentationFormat>Widescreen</PresentationFormat>
  <Paragraphs>65</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Georgia</vt:lpstr>
      <vt:lpstr>Roboto</vt:lpstr>
      <vt:lpstr>Trebuchet MS</vt:lpstr>
      <vt:lpstr>Verdana</vt:lpstr>
      <vt:lpstr>Wingdings 3</vt:lpstr>
      <vt:lpstr>Facet</vt:lpstr>
      <vt:lpstr>WELCOME</vt:lpstr>
      <vt:lpstr>PowerPoint Presentation</vt:lpstr>
      <vt:lpstr>Upgrades</vt:lpstr>
      <vt:lpstr>Security Request &amp;  Signature Authorization Form</vt:lpstr>
      <vt:lpstr>Login</vt:lpstr>
      <vt:lpstr>Customize the Hub</vt:lpstr>
      <vt:lpstr>PowerPoint Presentation</vt:lpstr>
      <vt:lpstr>PowerPoint Presentation</vt:lpstr>
      <vt:lpstr>Database Locks</vt:lpstr>
      <vt:lpstr>What is coming?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CLINTONVILLE AREA COMMISSION</dc:title>
  <dc:creator>Caldwell, Anthony A.</dc:creator>
  <cp:lastModifiedBy>Banks, Phillip K.</cp:lastModifiedBy>
  <cp:revision>23</cp:revision>
  <dcterms:created xsi:type="dcterms:W3CDTF">2022-05-09T13:02:46Z</dcterms:created>
  <dcterms:modified xsi:type="dcterms:W3CDTF">2024-10-23T14:02:12Z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0x010100137E476DF6ABE849B43745F97C06826D</vt:lpwstr>
  </property>
</Properties>
</file>